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0" r:id="rId6"/>
    <p:sldId id="293" r:id="rId7"/>
    <p:sldId id="308" r:id="rId8"/>
    <p:sldId id="309" r:id="rId9"/>
    <p:sldId id="310" r:id="rId10"/>
    <p:sldId id="311" r:id="rId11"/>
    <p:sldId id="312" r:id="rId12"/>
    <p:sldId id="316" r:id="rId13"/>
    <p:sldId id="314" r:id="rId14"/>
    <p:sldId id="315" r:id="rId15"/>
    <p:sldId id="317" r:id="rId16"/>
    <p:sldId id="28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/>
          <a:lstStyle/>
          <a:p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r>
              <a:rPr lang="en-US" dirty="0"/>
              <a:t>Ernesto Bernal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56FF-8422-DE31-C933-BE2B1A1C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</a:t>
            </a:r>
            <a:r>
              <a:rPr lang="en-US" dirty="0" err="1"/>
              <a:t>Basica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852F-F8E5-CD4C-9B9F-D6DABD492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E3CCB-2B50-A68B-241C-43460975F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@Service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8E151-FE5A-EDC0-8B0F-56F403293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la </a:t>
            </a:r>
            <a:r>
              <a:rPr lang="en-US" dirty="0" err="1"/>
              <a:t>coneccion</a:t>
            </a:r>
            <a:r>
              <a:rPr lang="en-US" dirty="0"/>
              <a:t> a la base de </a:t>
            </a:r>
            <a:r>
              <a:rPr lang="en-US" dirty="0" err="1"/>
              <a:t>datos</a:t>
            </a:r>
            <a:r>
              <a:rPr lang="en-US" dirty="0"/>
              <a:t>. Y </a:t>
            </a:r>
            <a:r>
              <a:rPr lang="en-US" dirty="0" err="1"/>
              <a:t>almacena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entity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A2A439-A9E7-CB6B-7F4C-8778685B86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aqui</a:t>
            </a:r>
            <a:r>
              <a:rPr lang="en-US" dirty="0"/>
              <a:t> es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llevan</a:t>
            </a:r>
            <a:r>
              <a:rPr lang="en-US" dirty="0"/>
              <a:t> </a:t>
            </a:r>
            <a:r>
              <a:rPr lang="en-US" dirty="0" err="1"/>
              <a:t>acabo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3E1677-3431-E724-23B9-48343FCE6FD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@Entity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E81310-72DC-AA81-50BD-4FB508B9B3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@Controller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2F3A0-06B1-86C2-045F-EBF2B3853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de la base de </a:t>
            </a:r>
            <a:r>
              <a:rPr lang="en-US" dirty="0" err="1"/>
              <a:t>datos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1DEE03-3BC9-76AA-2095-232029A70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Recibe</a:t>
            </a:r>
            <a:r>
              <a:rPr lang="en-US" dirty="0"/>
              <a:t> las </a:t>
            </a:r>
            <a:r>
              <a:rPr lang="en-US" dirty="0" err="1"/>
              <a:t>peticiones</a:t>
            </a:r>
            <a:r>
              <a:rPr lang="en-US" dirty="0"/>
              <a:t> del </a:t>
            </a:r>
            <a:r>
              <a:rPr lang="en-US" dirty="0" err="1"/>
              <a:t>usuario</a:t>
            </a:r>
            <a:r>
              <a:rPr lang="en-US" dirty="0"/>
              <a:t> y las </a:t>
            </a:r>
            <a:r>
              <a:rPr lang="en-US" dirty="0" err="1"/>
              <a:t>procesa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C7BD169-47C5-7D50-8236-68A48868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C39B2E-FB2D-DA97-1723-494E6730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86423C-403B-66C9-5C90-CDC7478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953443-6E97-7489-5010-F595E8B51DD8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H="1" flipV="1">
            <a:off x="8631292" y="3252141"/>
            <a:ext cx="9995" cy="31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4DB605-04B5-4BF1-5291-2CAB1AFE376F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5623492" y="2794941"/>
            <a:ext cx="950400" cy="5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8F6192-0ED7-F101-2878-FA0D0BA91730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566092" y="3302653"/>
            <a:ext cx="9995" cy="30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LAS PLANTAS DEL FUTURO (Fotosíntesis CAM) – Dirección de Comunicación de la  Ciencia">
            <a:extLst>
              <a:ext uri="{FF2B5EF4-FFF2-40B4-BE49-F238E27FC236}">
                <a16:creationId xmlns:a16="http://schemas.microsoft.com/office/drawing/2014/main" id="{174B127D-FB3C-1789-8259-3C196BEE4FD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0" b="439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8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56FF-8422-DE31-C933-BE2B1A1C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</a:t>
            </a:r>
            <a:r>
              <a:rPr lang="en-US" dirty="0" err="1"/>
              <a:t>Basica</a:t>
            </a:r>
            <a:r>
              <a:rPr lang="en-US" dirty="0"/>
              <a:t> (</a:t>
            </a:r>
            <a:r>
              <a:rPr lang="en-US" dirty="0" err="1"/>
              <a:t>ScotiaMode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852F-F8E5-CD4C-9B9F-D6DABD492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@Entity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E3CCB-2B50-A68B-241C-43460975F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@Service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8E151-FE5A-EDC0-8B0F-56F403293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de la base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A2A439-A9E7-CB6B-7F4C-8778685B86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aqui</a:t>
            </a:r>
            <a:r>
              <a:rPr lang="en-US" dirty="0"/>
              <a:t> es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llevan</a:t>
            </a:r>
            <a:r>
              <a:rPr lang="en-US" dirty="0"/>
              <a:t> </a:t>
            </a:r>
            <a:r>
              <a:rPr lang="en-US" dirty="0" err="1"/>
              <a:t>acabo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3E1677-3431-E724-23B9-48343FCE6FD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@Repository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E81310-72DC-AA81-50BD-4FB508B9B3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@Controller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2F3A0-06B1-86C2-045F-EBF2B3853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la </a:t>
            </a:r>
            <a:r>
              <a:rPr lang="en-US" dirty="0" err="1"/>
              <a:t>coneccion</a:t>
            </a:r>
            <a:r>
              <a:rPr lang="en-US" dirty="0"/>
              <a:t> a la base de </a:t>
            </a:r>
            <a:r>
              <a:rPr lang="en-US" dirty="0" err="1"/>
              <a:t>datos</a:t>
            </a:r>
            <a:r>
              <a:rPr lang="en-US" dirty="0"/>
              <a:t>. Y </a:t>
            </a:r>
            <a:r>
              <a:rPr lang="en-US" dirty="0" err="1"/>
              <a:t>almacena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entity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1DEE03-3BC9-76AA-2095-232029A70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Recibe</a:t>
            </a:r>
            <a:r>
              <a:rPr lang="en-US" dirty="0"/>
              <a:t> las </a:t>
            </a:r>
            <a:r>
              <a:rPr lang="en-US" dirty="0" err="1"/>
              <a:t>peticiones</a:t>
            </a:r>
            <a:r>
              <a:rPr lang="en-US" dirty="0"/>
              <a:t> del </a:t>
            </a:r>
            <a:r>
              <a:rPr lang="en-US" dirty="0" err="1"/>
              <a:t>usuario</a:t>
            </a:r>
            <a:r>
              <a:rPr lang="en-US" dirty="0"/>
              <a:t> y las </a:t>
            </a:r>
            <a:r>
              <a:rPr lang="en-US" dirty="0" err="1"/>
              <a:t>procesa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C7BD169-47C5-7D50-8236-68A48868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C39B2E-FB2D-DA97-1723-494E6730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86423C-403B-66C9-5C90-CDC7478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99ED29-A262-6EB4-1CCE-F846272EF682}"/>
              </a:ext>
            </a:extLst>
          </p:cNvPr>
          <p:cNvSpPr/>
          <p:nvPr/>
        </p:nvSpPr>
        <p:spPr>
          <a:xfrm>
            <a:off x="1276350" y="1912336"/>
            <a:ext cx="4357137" cy="3086701"/>
          </a:xfrm>
          <a:prstGeom prst="rect">
            <a:avLst/>
          </a:prstGeom>
          <a:noFill/>
          <a:ln w="571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0FC39E-0A66-2BE8-072A-69F3F5155B61}"/>
              </a:ext>
            </a:extLst>
          </p:cNvPr>
          <p:cNvSpPr/>
          <p:nvPr/>
        </p:nvSpPr>
        <p:spPr>
          <a:xfrm>
            <a:off x="6341550" y="1861824"/>
            <a:ext cx="4357137" cy="3086701"/>
          </a:xfrm>
          <a:prstGeom prst="rect">
            <a:avLst/>
          </a:prstGeom>
          <a:noFill/>
          <a:ln w="571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9EEF-2181-802E-91CB-833B8FE31AC4}"/>
              </a:ext>
            </a:extLst>
          </p:cNvPr>
          <p:cNvSpPr txBox="1"/>
          <p:nvPr/>
        </p:nvSpPr>
        <p:spPr>
          <a:xfrm>
            <a:off x="2286000" y="147439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Baas-xxx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56A57B-2332-BA77-6706-B10F77261E34}"/>
              </a:ext>
            </a:extLst>
          </p:cNvPr>
          <p:cNvSpPr txBox="1"/>
          <p:nvPr/>
        </p:nvSpPr>
        <p:spPr>
          <a:xfrm>
            <a:off x="8024629" y="140692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BFF-xxx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2F21DE-1BA0-1FC8-84FB-C6007C04AEBF}"/>
              </a:ext>
            </a:extLst>
          </p:cNvPr>
          <p:cNvCxnSpPr/>
          <p:nvPr/>
        </p:nvCxnSpPr>
        <p:spPr>
          <a:xfrm flipH="1">
            <a:off x="5715000" y="2845453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5059C-0C11-E4F9-4EB0-4317C33240B5}"/>
              </a:ext>
            </a:extLst>
          </p:cNvPr>
          <p:cNvCxnSpPr/>
          <p:nvPr/>
        </p:nvCxnSpPr>
        <p:spPr>
          <a:xfrm>
            <a:off x="5724525" y="3799822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LAS PLANTAS DEL FUTURO (Fotosíntesis CAM) – Dirección de Comunicación de la  Ciencia">
            <a:extLst>
              <a:ext uri="{FF2B5EF4-FFF2-40B4-BE49-F238E27FC236}">
                <a16:creationId xmlns:a16="http://schemas.microsoft.com/office/drawing/2014/main" id="{76A1A835-4DF5-B23D-AB8C-00C7EE4FEAD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3" b="439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1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5BBF-48D4-120E-2763-E2CD4EF7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Anotaciones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0A71A-F440-55FD-D0B6-6157D3B86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Verbos</a:t>
            </a:r>
            <a:r>
              <a:rPr lang="en-US" dirty="0"/>
              <a:t> HTTP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DCAC3-724F-7624-C9AC-E195F9A6C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27BD6-9456-B591-958F-A1C90274B0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1" y="2388253"/>
            <a:ext cx="4311083" cy="914399"/>
          </a:xfrm>
        </p:spPr>
        <p:txBody>
          <a:bodyPr/>
          <a:lstStyle/>
          <a:p>
            <a:r>
              <a:rPr lang="en-US" dirty="0"/>
              <a:t>@GetMapping, @PostMapping</a:t>
            </a:r>
          </a:p>
          <a:p>
            <a:r>
              <a:rPr lang="en-US" dirty="0"/>
              <a:t>@PutMapping  @DeleteMapping @PatchMapping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86E9B1-5377-B0F0-2B08-E23DA31321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@RestController @PathVariable @RequestBody</a:t>
            </a:r>
          </a:p>
          <a:p>
            <a:r>
              <a:rPr lang="en-US" dirty="0"/>
              <a:t>@RequestHeader @RequestParam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588C62-FB92-DCA2-6531-70AE4C08702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51F8E9-0703-E916-B5E2-7F011136F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9C2BD4-4325-FE0E-3FFA-2BC845FC3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@JsonProperty @Id</a:t>
            </a:r>
          </a:p>
          <a:p>
            <a:r>
              <a:rPr lang="en-US" dirty="0"/>
              <a:t>@Entity @Data @GeneratedValue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6A08A3-8DF8-5ED3-DFD1-A275650486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@AutoWired @Bean @ComponentScan</a:t>
            </a:r>
          </a:p>
          <a:p>
            <a:r>
              <a:rPr lang="en-US" dirty="0"/>
              <a:t>@SpringBootApplication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03DE64-64A9-A90E-5DC0-281EDAE7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1579FF-B1B1-D8FA-DF96-FE2DE0DD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BA2153D-582F-EF76-2B23-1FC6A2B8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8" name="Picture 4" descr="Qué es la microbiota de las plantas y por qué es importante estudiarla? –  CIMMYT">
            <a:extLst>
              <a:ext uri="{FF2B5EF4-FFF2-40B4-BE49-F238E27FC236}">
                <a16:creationId xmlns:a16="http://schemas.microsoft.com/office/drawing/2014/main" id="{F0FDDB0F-CF49-C942-A32F-89A3BF3D056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9" b="4314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2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Unas</a:t>
            </a:r>
            <a:r>
              <a:rPr lang="en-US" dirty="0"/>
              <a:t> personas random </a:t>
            </a:r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si</a:t>
            </a:r>
            <a:endParaRPr lang="en-US" dirty="0"/>
          </a:p>
        </p:txBody>
      </p:sp>
      <p:pic>
        <p:nvPicPr>
          <p:cNvPr id="41" name="Picture Placeholder 40" descr="team member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15" y="1718402"/>
            <a:ext cx="2286000" cy="3566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Picture Placeholder 42" descr="team member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8798"/>
            <a:ext cx="2286000" cy="35661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Picture Placeholder 44" descr="team member headshot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557" y="1718402"/>
            <a:ext cx="2286000" cy="35661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7" name="Picture Placeholder 46" descr="team member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8578378" y="1718798"/>
            <a:ext cx="2286000" cy="356616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/>
          <a:lstStyle/>
          <a:p>
            <a:r>
              <a:rPr lang="en-US" dirty="0"/>
              <a:t>Ernesto Bernal</a:t>
            </a:r>
          </a:p>
          <a:p>
            <a:r>
              <a:rPr lang="en-US" dirty="0"/>
              <a:t>311-112-0574</a:t>
            </a:r>
          </a:p>
          <a:p>
            <a:r>
              <a:rPr lang="en-US" dirty="0"/>
              <a:t>s2917077@int.Scotiabank.com.mx</a:t>
            </a:r>
          </a:p>
          <a:p>
            <a:r>
              <a:rPr lang="en-US" dirty="0"/>
              <a:t>Linkedin.com/</a:t>
            </a:r>
            <a:r>
              <a:rPr lang="en-US" dirty="0" err="1"/>
              <a:t>ernestober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ZA" dirty="0"/>
              <a:t>Que 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 fontScale="77500" lnSpcReduction="20000"/>
          </a:bodyPr>
          <a:lstStyle/>
          <a:p>
            <a:pPr algn="l" fontAlgn="base"/>
            <a:r>
              <a:rPr lang="es-ES" b="1" i="0" dirty="0">
                <a:solidFill>
                  <a:srgbClr val="161616"/>
                </a:solidFill>
                <a:effectLst/>
                <a:latin typeface="inherit"/>
              </a:rPr>
              <a:t>Java Spring Framework (Spring Framework) </a:t>
            </a:r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es una popular estructura empresarial de código abierto para crear aplicaciones independientes de nivel de producción que se ejecutan en la </a:t>
            </a:r>
            <a:r>
              <a:rPr lang="es-ES" b="1" i="0" dirty="0">
                <a:solidFill>
                  <a:srgbClr val="161616"/>
                </a:solidFill>
                <a:effectLst/>
                <a:latin typeface="inherit"/>
              </a:rPr>
              <a:t>máquina virtual Java (JVM).</a:t>
            </a:r>
            <a:endParaRPr lang="es-ES" b="0" i="0" dirty="0">
              <a:solidFill>
                <a:srgbClr val="161616"/>
              </a:solidFill>
              <a:effectLst/>
              <a:latin typeface="IBM Plex Sans" panose="020B0604020202020204" pitchFamily="34" charset="0"/>
            </a:endParaRPr>
          </a:p>
          <a:p>
            <a:pPr algn="l" fontAlgn="base"/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Java Spring </a:t>
            </a:r>
            <a:r>
              <a:rPr lang="es-ES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Boot</a:t>
            </a:r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(Spring </a:t>
            </a:r>
            <a:r>
              <a:rPr lang="es-ES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Boot</a:t>
            </a:r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) es una herramienta que hace que el desarrollo de a</a:t>
            </a:r>
            <a:r>
              <a:rPr lang="es-ES" b="1" i="0" dirty="0">
                <a:solidFill>
                  <a:srgbClr val="161616"/>
                </a:solidFill>
                <a:effectLst/>
                <a:latin typeface="inherit"/>
              </a:rPr>
              <a:t>plicaciones web y microservicios</a:t>
            </a:r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 con Spring Framework sea </a:t>
            </a:r>
            <a:r>
              <a:rPr lang="es-ES" b="1" i="0" dirty="0">
                <a:solidFill>
                  <a:srgbClr val="161616"/>
                </a:solidFill>
                <a:effectLst/>
                <a:latin typeface="inherit"/>
              </a:rPr>
              <a:t>más rápido y fácil</a:t>
            </a:r>
            <a:r>
              <a:rPr lang="es-E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Pon</a:t>
            </a:r>
            <a:r>
              <a:rPr lang="en-ZA" dirty="0"/>
              <a:t> </a:t>
            </a:r>
            <a:r>
              <a:rPr lang="en-ZA" dirty="0" err="1"/>
              <a:t>atencion</a:t>
            </a:r>
            <a:r>
              <a:rPr lang="en-ZA" dirty="0"/>
              <a:t> </a:t>
            </a:r>
            <a:r>
              <a:rPr lang="en-ZA" dirty="0" err="1"/>
              <a:t>jeje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026" name="Picture 2" descr="Getting Started with Spring Boot. Spring boot is an app development… | by  Tosin Adedoyin | Medium">
            <a:extLst>
              <a:ext uri="{FF2B5EF4-FFF2-40B4-BE49-F238E27FC236}">
                <a16:creationId xmlns:a16="http://schemas.microsoft.com/office/drawing/2014/main" id="{1FEA0481-EC9E-F03D-7C97-15D836EFC97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2083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/>
              <a:t>Como lo </a:t>
            </a:r>
            <a:r>
              <a:rPr lang="en-US" dirty="0" err="1"/>
              <a:t>logra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Configuracion</a:t>
            </a:r>
            <a:r>
              <a:rPr lang="en-US" dirty="0"/>
              <a:t> </a:t>
            </a:r>
            <a:r>
              <a:rPr lang="en-US" dirty="0" err="1"/>
              <a:t>Automatica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 fontScale="92500"/>
          </a:bodyPr>
          <a:lstStyle/>
          <a:p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obstinado</a:t>
            </a:r>
            <a:r>
              <a:rPr lang="en-US" dirty="0"/>
              <a:t> de la </a:t>
            </a:r>
            <a:r>
              <a:rPr lang="en-US" dirty="0" err="1"/>
              <a:t>configuracion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applicaciones</a:t>
            </a:r>
            <a:r>
              <a:rPr lang="en-US" dirty="0"/>
              <a:t> </a:t>
            </a:r>
            <a:r>
              <a:rPr lang="en-US" dirty="0" err="1"/>
              <a:t>independientes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/>
          <a:lstStyle/>
          <a:p>
            <a:r>
              <a:rPr lang="en-US" dirty="0" err="1"/>
              <a:t>Inyeccion</a:t>
            </a:r>
            <a:r>
              <a:rPr lang="en-US" dirty="0"/>
              <a:t> de </a:t>
            </a:r>
            <a:r>
              <a:rPr lang="en-US" dirty="0" err="1"/>
              <a:t>dependencias</a:t>
            </a:r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4" name="Picture 6" descr="Plantas de interior que crecen rápido | Architectural Digest">
            <a:extLst>
              <a:ext uri="{FF2B5EF4-FFF2-40B4-BE49-F238E27FC236}">
                <a16:creationId xmlns:a16="http://schemas.microsoft.com/office/drawing/2014/main" id="{E205AE3F-38A6-E715-EACD-13E5B4F45AC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9" b="433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 err="1"/>
              <a:t>RestFulApis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Que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dirty="0" err="1"/>
              <a:t>Codigo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a dos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dirty="0" err="1"/>
              <a:t>comunicarse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. (application program interface)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Que es </a:t>
            </a:r>
            <a:r>
              <a:rPr lang="en-US" dirty="0" err="1"/>
              <a:t>una</a:t>
            </a:r>
            <a:r>
              <a:rPr lang="en-US" dirty="0"/>
              <a:t> restful </a:t>
            </a:r>
            <a:r>
              <a:rPr lang="en-US" dirty="0" err="1"/>
              <a:t>api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las </a:t>
            </a:r>
            <a:r>
              <a:rPr lang="en-US" dirty="0" err="1"/>
              <a:t>peticiones</a:t>
            </a:r>
            <a:r>
              <a:rPr lang="en-US" dirty="0"/>
              <a:t> HTTP para acceder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funcionan</a:t>
            </a:r>
            <a:r>
              <a:rPr lang="en-US" dirty="0"/>
              <a:t>?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r>
              <a:rPr lang="en-US" dirty="0" err="1"/>
              <a:t>Desglosa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transaccion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modulos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modulo </a:t>
            </a:r>
            <a:r>
              <a:rPr lang="en-US" dirty="0" err="1"/>
              <a:t>aborda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subyacente</a:t>
            </a:r>
            <a:r>
              <a:rPr lang="en-US" dirty="0"/>
              <a:t> de la </a:t>
            </a:r>
            <a:r>
              <a:rPr lang="en-US" dirty="0" err="1"/>
              <a:t>transaccion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r>
              <a:rPr lang="en-US" dirty="0" err="1"/>
              <a:t>Verbos</a:t>
            </a:r>
            <a:r>
              <a:rPr lang="en-US" dirty="0"/>
              <a:t> </a:t>
            </a:r>
            <a:r>
              <a:rPr lang="en-US" dirty="0" err="1"/>
              <a:t>htttp</a:t>
            </a:r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1"/>
            <a:ext cx="4572000" cy="15276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 </a:t>
            </a:r>
            <a:r>
              <a:rPr lang="en-US" dirty="0" err="1"/>
              <a:t>obtener</a:t>
            </a:r>
            <a:r>
              <a:rPr lang="en-US" dirty="0"/>
              <a:t> un </a:t>
            </a:r>
            <a:r>
              <a:rPr lang="en-US" dirty="0" err="1"/>
              <a:t>recurso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–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o </a:t>
            </a:r>
            <a:r>
              <a:rPr lang="en-US" dirty="0" err="1"/>
              <a:t>actualizar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–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recurso</a:t>
            </a:r>
            <a:r>
              <a:rPr lang="en-US" dirty="0"/>
              <a:t> y </a:t>
            </a:r>
            <a:r>
              <a:rPr lang="en-US" dirty="0" err="1"/>
              <a:t>agregarlo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- </a:t>
            </a:r>
            <a:r>
              <a:rPr lang="en-US" dirty="0" err="1"/>
              <a:t>removerlo</a:t>
            </a:r>
            <a:endParaRPr lang="en-US" dirty="0"/>
          </a:p>
          <a:p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E35376-AC84-540C-84E4-0899F7A720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 descr="What is actually a REST API ? | by Ravithamara Wijayabandu | Medium">
            <a:extLst>
              <a:ext uri="{FF2B5EF4-FFF2-40B4-BE49-F238E27FC236}">
                <a16:creationId xmlns:a16="http://schemas.microsoft.com/office/drawing/2014/main" id="{8905E3C4-02ED-8312-689F-A2DC86A7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49" y="0"/>
            <a:ext cx="6229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289D-02A1-4D2A-B613-4CF5723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 es un Bean?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81178F-3CC1-E982-BBEC-E74984333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7343" y="2103438"/>
            <a:ext cx="10057943" cy="289793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B0604020202020204" pitchFamily="34" charset="0"/>
              </a:rPr>
              <a:t>Es una pieza de software que representa un objeto dentro de Spring.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B0604020202020204" pitchFamily="34" charset="0"/>
              </a:rPr>
              <a:t>Son manejados por el contenedor de Spring.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B0604020202020204" pitchFamily="34" charset="0"/>
              </a:rPr>
              <a:t>Tienen un ciclo de vida.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B0604020202020204" pitchFamily="34" charset="0"/>
              </a:rPr>
              <a:t>Son reusables.</a:t>
            </a:r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55B19DF-4DD3-B4DA-57A4-36C0DEE3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E003B7-2096-0E00-9481-9B1C3ED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F46CA-A693-9FD4-9CA3-7E5C1FC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 descr="Plantas - Concepto, tipos, partes, reproducción y características">
            <a:extLst>
              <a:ext uri="{FF2B5EF4-FFF2-40B4-BE49-F238E27FC236}">
                <a16:creationId xmlns:a16="http://schemas.microsoft.com/office/drawing/2014/main" id="{C5E8B7A5-F19E-540E-838A-23F48B9C286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8" b="4249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98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289D-02A1-4D2A-B613-4CF5723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Ambito</a:t>
            </a:r>
            <a:r>
              <a:rPr lang="en-US" dirty="0"/>
              <a:t> de un bean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81178F-3CC1-E982-BBEC-E74984333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7830" y="1562749"/>
            <a:ext cx="10057943" cy="289793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Define el ciclo de vida y visibilidad del </a:t>
            </a: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bean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en el contexto.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Se define con la anotación @Scope.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Existen los siguientes </a:t>
            </a: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Scope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/ámbitos disponibles para un </a:t>
            </a: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bean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singleton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(Por defecto y más usado)</a:t>
            </a: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prototype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request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session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application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websocket</a:t>
            </a:r>
            <a:endParaRPr lang="es-ES" b="0" i="0" dirty="0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55B19DF-4DD3-B4DA-57A4-36C0DEE3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E003B7-2096-0E00-9481-9B1C3ED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F46CA-A693-9FD4-9CA3-7E5C1FC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Plantas - Concepto, tipos, partes, reproducción y características">
            <a:extLst>
              <a:ext uri="{FF2B5EF4-FFF2-40B4-BE49-F238E27FC236}">
                <a16:creationId xmlns:a16="http://schemas.microsoft.com/office/drawing/2014/main" id="{C5E8B7A5-F19E-540E-838A-23F48B9C286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8" b="4249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5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289D-02A1-4D2A-B613-4CF5723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Inyeccion</a:t>
            </a:r>
            <a:r>
              <a:rPr lang="en-US" dirty="0"/>
              <a:t> de </a:t>
            </a:r>
            <a:r>
              <a:rPr lang="en-US" dirty="0" err="1"/>
              <a:t>dependecias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81178F-3CC1-E982-BBEC-E74984333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7830" y="1562749"/>
            <a:ext cx="10057943" cy="289793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 un patrón para separar responsabilidades, evitando que una clase sea responsable de instanciar objetos de otra. Promueve el bajo acoplamiento.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Al arrancar Spring se crean los objetos (</a:t>
            </a:r>
            <a:r>
              <a:rPr lang="es-ES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beans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), y luego se “inyectan” donde son necesarios usando @Autowired.</a:t>
            </a:r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55B19DF-4DD3-B4DA-57A4-36C0DEE3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E003B7-2096-0E00-9481-9B1C3ED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F46CA-A693-9FD4-9CA3-7E5C1FC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Coupling in Java - GeeksforGeeks">
            <a:extLst>
              <a:ext uri="{FF2B5EF4-FFF2-40B4-BE49-F238E27FC236}">
                <a16:creationId xmlns:a16="http://schemas.microsoft.com/office/drawing/2014/main" id="{7A04D50D-A363-29D7-1CA1-21BAD8150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99" y="3153562"/>
            <a:ext cx="3982085" cy="24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s plantas nos ven? Científicos llegaron a esta conclusión tras varios  análisis - El Sol de Puebla | Noticias Locales, Policiacas, sobre México,  Puebla y el Mundo">
            <a:extLst>
              <a:ext uri="{FF2B5EF4-FFF2-40B4-BE49-F238E27FC236}">
                <a16:creationId xmlns:a16="http://schemas.microsoft.com/office/drawing/2014/main" id="{70985B69-A6FE-C4F7-718F-EB6494ECFC7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4" b="43994"/>
          <a:stretch>
            <a:fillRect/>
          </a:stretch>
        </p:blipFill>
        <p:spPr bwMode="auto">
          <a:xfrm>
            <a:off x="0" y="5943600"/>
            <a:ext cx="1218895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289D-02A1-4D2A-B613-4CF5723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iniciar</a:t>
            </a:r>
            <a:r>
              <a:rPr lang="en-US" dirty="0"/>
              <a:t> un Proyecto </a:t>
            </a:r>
            <a:r>
              <a:rPr lang="en-US" dirty="0" err="1"/>
              <a:t>en</a:t>
            </a:r>
            <a:r>
              <a:rPr lang="en-US" dirty="0"/>
              <a:t> spring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81178F-3CC1-E982-BBEC-E74984333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7830" y="1562749"/>
            <a:ext cx="10057943" cy="28979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Dentro</a:t>
            </a:r>
            <a:r>
              <a:rPr lang="en-US" dirty="0"/>
              <a:t> de spring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utilzar</a:t>
            </a:r>
            <a:r>
              <a:rPr lang="en-US" dirty="0"/>
              <a:t> dos </a:t>
            </a:r>
            <a:r>
              <a:rPr lang="en-US" dirty="0" err="1"/>
              <a:t>tecnologias</a:t>
            </a:r>
            <a:r>
              <a:rPr lang="en-US" dirty="0"/>
              <a:t> maven y </a:t>
            </a:r>
            <a:r>
              <a:rPr lang="en-US" dirty="0" err="1"/>
              <a:t>gradle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https://start.spring.io/</a:t>
            </a:r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55B19DF-4DD3-B4DA-57A4-36C0DEE3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E003B7-2096-0E00-9481-9B1C3ED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F46CA-A693-9FD4-9CA3-7E5C1FC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4E57-AA4C-74AC-651D-E1319B1A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2517152"/>
            <a:ext cx="6489985" cy="3141153"/>
          </a:xfrm>
          <a:prstGeom prst="rect">
            <a:avLst/>
          </a:prstGeom>
        </p:spPr>
      </p:pic>
      <p:pic>
        <p:nvPicPr>
          <p:cNvPr id="7176" name="Picture 8" descr="Tener plantas en casa ayuda a hacer más llevadero el confinamiento">
            <a:extLst>
              <a:ext uri="{FF2B5EF4-FFF2-40B4-BE49-F238E27FC236}">
                <a16:creationId xmlns:a16="http://schemas.microsoft.com/office/drawing/2014/main" id="{3253A649-11EC-35C8-109B-392CA5BC0A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1" b="4435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4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289D-02A1-4D2A-B613-4CF5723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MVN vs GRADLE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81178F-3CC1-E982-BBEC-E74984333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8686" y="1828799"/>
            <a:ext cx="4051894" cy="35147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Rendimiento</a:t>
            </a:r>
            <a:r>
              <a:rPr lang="en-US" dirty="0"/>
              <a:t> Lento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Scripts son largos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Utiliza</a:t>
            </a:r>
            <a:r>
              <a:rPr lang="en-US" dirty="0"/>
              <a:t>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admite</a:t>
            </a:r>
            <a:r>
              <a:rPr lang="en-US" dirty="0"/>
              <a:t> </a:t>
            </a:r>
            <a:r>
              <a:rPr lang="en-US" dirty="0" err="1"/>
              <a:t>compilaciones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Soporte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mayoria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integracion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55B19DF-4DD3-B4DA-57A4-36C0DEE3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E003B7-2096-0E00-9481-9B1C3ED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F46CA-A693-9FD4-9CA3-7E5C1FC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298EB4-1018-1B16-6F53-9A74498207CE}"/>
              </a:ext>
            </a:extLst>
          </p:cNvPr>
          <p:cNvSpPr txBox="1">
            <a:spLocks/>
          </p:cNvSpPr>
          <p:nvPr/>
        </p:nvSpPr>
        <p:spPr>
          <a:xfrm>
            <a:off x="7178081" y="1962150"/>
            <a:ext cx="4051894" cy="3514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construccion</a:t>
            </a:r>
            <a:r>
              <a:rPr lang="en-US" dirty="0"/>
              <a:t> </a:t>
            </a:r>
            <a:r>
              <a:rPr lang="en-US" dirty="0" err="1"/>
              <a:t>corto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Scriptsmas</a:t>
            </a:r>
            <a:r>
              <a:rPr lang="en-US" dirty="0"/>
              <a:t> </a:t>
            </a:r>
            <a:r>
              <a:rPr lang="en-US" dirty="0" err="1"/>
              <a:t>cortos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Utiliza</a:t>
            </a:r>
            <a:r>
              <a:rPr lang="en-US" dirty="0"/>
              <a:t> DSL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Admite</a:t>
            </a:r>
            <a:r>
              <a:rPr lang="en-US" dirty="0"/>
              <a:t> </a:t>
            </a:r>
            <a:r>
              <a:rPr lang="en-US" dirty="0" err="1"/>
              <a:t>compilaciones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Soporte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mayoria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integracion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6" name="Picture 4" descr="La biología de las plantas: una oportunidad ante futuras amenazas">
            <a:extLst>
              <a:ext uri="{FF2B5EF4-FFF2-40B4-BE49-F238E27FC236}">
                <a16:creationId xmlns:a16="http://schemas.microsoft.com/office/drawing/2014/main" id="{A849F100-0B67-B9C0-BCD4-66D9E99C595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8" b="4249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097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{3AC321FB-2476-4CB9-ACDA-A698A5433A74}tf66722518_win32</Template>
  <TotalTime>3636</TotalTime>
  <Words>648</Words>
  <Application>Microsoft Office PowerPoint</Application>
  <PresentationFormat>Widescreen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Bodoni MT</vt:lpstr>
      <vt:lpstr>Calibri</vt:lpstr>
      <vt:lpstr>IBM Plex Sans</vt:lpstr>
      <vt:lpstr>inherit</vt:lpstr>
      <vt:lpstr>Lato</vt:lpstr>
      <vt:lpstr>Source Sans Pro Light</vt:lpstr>
      <vt:lpstr>Times New Roman</vt:lpstr>
      <vt:lpstr>Custom</vt:lpstr>
      <vt:lpstr>SpringBoot</vt:lpstr>
      <vt:lpstr>Que es?</vt:lpstr>
      <vt:lpstr>Como lo logra?</vt:lpstr>
      <vt:lpstr>RestFulApis</vt:lpstr>
      <vt:lpstr>Que es un Bean?</vt:lpstr>
      <vt:lpstr>Ambito de un bean</vt:lpstr>
      <vt:lpstr>Inyeccion de dependecias</vt:lpstr>
      <vt:lpstr>Como iniciar un Proyecto en spring</vt:lpstr>
      <vt:lpstr>MVN vs GRADLE</vt:lpstr>
      <vt:lpstr>Configuracion Basica</vt:lpstr>
      <vt:lpstr>Configuracion Basica (ScotiaMode)</vt:lpstr>
      <vt:lpstr>Anotaciones Comunes</vt:lpstr>
      <vt:lpstr>Unas personas random por que si</vt:lpstr>
      <vt:lpstr>Thank you</vt:lpstr>
    </vt:vector>
  </TitlesOfParts>
  <Company>Scotiabank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SpringBoot</dc:title>
  <dc:creator>Bernal ortega, Jose ernesto</dc:creator>
  <cp:lastModifiedBy>Bernal ortega, Jose ernesto</cp:lastModifiedBy>
  <cp:revision>3</cp:revision>
  <dcterms:created xsi:type="dcterms:W3CDTF">2023-11-22T02:55:43Z</dcterms:created>
  <dcterms:modified xsi:type="dcterms:W3CDTF">2023-11-24T15:31:55Z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